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84" r:id="rId18"/>
    <p:sldId id="285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6AC6D7-81B0-42E6-96EB-EBB2E227AD7B}" v="268" dt="2020-06-09T20:05:03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88" y="7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66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69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337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9816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047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97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8288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828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84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35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413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6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15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67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156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71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78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7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49C247-6B7D-43D9-9757-79B0A6A220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4B2A714-C208-4F26-80FF-E768EF5636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“Fake Job Posting Prediction”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Progetto Data Mining 2019/2020</a:t>
            </a:r>
            <a:endParaRPr lang="it-IT" sz="2000" dirty="0"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90F70EA-84C0-4A18-A475-510C8BD65A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it-IT" sz="1600" dirty="0">
                <a:solidFill>
                  <a:schemeClr val="bg1"/>
                </a:solidFill>
              </a:rPr>
              <a:t>Studente Emilio Casella matr.204898                     prof. Greco Sergio                                                                                   prof. Antonio Caliò</a:t>
            </a:r>
          </a:p>
        </p:txBody>
      </p:sp>
    </p:spTree>
    <p:extLst>
      <p:ext uri="{BB962C8B-B14F-4D97-AF65-F5344CB8AC3E}">
        <p14:creationId xmlns:p14="http://schemas.microsoft.com/office/powerpoint/2010/main" val="365802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64504FF5-CB58-4ACA-879F-5A1FFC386880}"/>
              </a:ext>
            </a:extLst>
          </p:cNvPr>
          <p:cNvSpPr/>
          <p:nvPr/>
        </p:nvSpPr>
        <p:spPr>
          <a:xfrm>
            <a:off x="-1" y="113299"/>
            <a:ext cx="116839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La maggior parte degli annunci fraudolenti, invece, presenta keywords ricorrenti come urgente, lavoro da casa, range di salario giornaliero, assistenti o data entry.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0978D0B-8E81-4D9D-98D0-20DB83D7A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59630"/>
            <a:ext cx="11683999" cy="569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59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B908917-DBD1-4AC2-BC6A-6195F8D8D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7638472" cy="5578764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026EF1FE-78DC-45CA-A3D8-185BF235EE4B}"/>
              </a:ext>
            </a:extLst>
          </p:cNvPr>
          <p:cNvSpPr/>
          <p:nvPr/>
        </p:nvSpPr>
        <p:spPr>
          <a:xfrm>
            <a:off x="7906327" y="1120676"/>
            <a:ext cx="38423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La quasi totalità degli annunci reali non offre lavoro </a:t>
            </a:r>
            <a:r>
              <a:rPr lang="it-IT" dirty="0" err="1"/>
              <a:t>telecommuting</a:t>
            </a:r>
            <a:r>
              <a:rPr lang="it-IT" dirty="0"/>
              <a:t> (da casa con comunicazioni per email etc.) e presenta un logo dell'azienda nel post. </a:t>
            </a:r>
          </a:p>
          <a:p>
            <a:endParaRPr lang="it-IT" dirty="0"/>
          </a:p>
          <a:p>
            <a:r>
              <a:rPr lang="it-IT" dirty="0"/>
              <a:t>Si precisa, inoltre, che la metà degli annunci offre un </a:t>
            </a:r>
            <a:r>
              <a:rPr lang="it-IT" dirty="0" err="1"/>
              <a:t>questioniaro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9022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810F16E-C9C9-421A-B41C-BADC820FB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67418" cy="5551055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A0697F8C-6B79-4753-B6C0-65B5534FAAAD}"/>
              </a:ext>
            </a:extLst>
          </p:cNvPr>
          <p:cNvSpPr/>
          <p:nvPr/>
        </p:nvSpPr>
        <p:spPr>
          <a:xfrm>
            <a:off x="7232073" y="905163"/>
            <a:ext cx="446116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Per quanto riguarda l'attributo </a:t>
            </a:r>
            <a:r>
              <a:rPr lang="it-IT" dirty="0" err="1"/>
              <a:t>telecommuting</a:t>
            </a:r>
            <a:r>
              <a:rPr lang="it-IT" dirty="0"/>
              <a:t>, si ricalca lo stesso andamento degli annunci reali ma questo dato è in contrasto con quanto rivelato dall'analisi testuale del titolo degli annunci fraudolenti, non garantendo coerenza tra titolo e posizione richiesta nell’annuncio. </a:t>
            </a:r>
          </a:p>
          <a:p>
            <a:endParaRPr lang="it-IT" dirty="0"/>
          </a:p>
          <a:p>
            <a:r>
              <a:rPr lang="it-IT" dirty="0"/>
              <a:t>Inoltre, circa i 2/3 degli annunci non presenta loghi aziendali e relativi questionari di accesso, trattandosi di società fittizie.</a:t>
            </a:r>
          </a:p>
        </p:txBody>
      </p:sp>
    </p:spTree>
    <p:extLst>
      <p:ext uri="{BB962C8B-B14F-4D97-AF65-F5344CB8AC3E}">
        <p14:creationId xmlns:p14="http://schemas.microsoft.com/office/powerpoint/2010/main" val="3060641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DEA9B6D-E801-4C7C-B28C-3CDD0C15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902036" cy="383309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8209518-0371-4D62-BA3D-74F333AE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036" y="0"/>
            <a:ext cx="5753182" cy="3833091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E54E075C-B028-490E-A409-8633E3BCC996}"/>
              </a:ext>
            </a:extLst>
          </p:cNvPr>
          <p:cNvSpPr/>
          <p:nvPr/>
        </p:nvSpPr>
        <p:spPr>
          <a:xfrm>
            <a:off x="0" y="3833090"/>
            <a:ext cx="1165521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Il 65% degli annunci veritieri, così come il 50% di quelli fraudolenti, offre posizioni di lavoro a tempo indeterminato.</a:t>
            </a:r>
          </a:p>
          <a:p>
            <a:endParaRPr lang="it-IT" dirty="0"/>
          </a:p>
          <a:p>
            <a:r>
              <a:rPr lang="it-IT" dirty="0"/>
              <a:t>I dati più significativi ricavati dalla seconda tabella indicano che il 38% degli annunci reali non richiede esperienza specifica così come il 21% richiede un'</a:t>
            </a:r>
            <a:r>
              <a:rPr lang="it-IT" dirty="0" err="1"/>
              <a:t>eseprienza</a:t>
            </a:r>
            <a:r>
              <a:rPr lang="it-IT" dirty="0"/>
              <a:t> </a:t>
            </a:r>
            <a:r>
              <a:rPr lang="it-IT" dirty="0" err="1"/>
              <a:t>mid</a:t>
            </a:r>
            <a:r>
              <a:rPr lang="it-IT" dirty="0"/>
              <a:t>-senior e </a:t>
            </a:r>
            <a:r>
              <a:rPr lang="it-IT" dirty="0" err="1"/>
              <a:t>cosi'</a:t>
            </a:r>
            <a:r>
              <a:rPr lang="it-IT" dirty="0"/>
              <a:t> via; con percentuali che si abbassano man mano che il grado di esperienza richiesta decresce.</a:t>
            </a:r>
          </a:p>
          <a:p>
            <a:r>
              <a:rPr lang="it-IT" dirty="0"/>
              <a:t>La metà degli annunci </a:t>
            </a:r>
            <a:r>
              <a:rPr lang="it-IT" dirty="0" err="1"/>
              <a:t>fraudolenti,però</a:t>
            </a:r>
            <a:r>
              <a:rPr lang="it-IT" dirty="0"/>
              <a:t>, non richiede un'esperienza specifica e il 20% ne richiede una basilare.</a:t>
            </a:r>
          </a:p>
        </p:txBody>
      </p:sp>
    </p:spTree>
    <p:extLst>
      <p:ext uri="{BB962C8B-B14F-4D97-AF65-F5344CB8AC3E}">
        <p14:creationId xmlns:p14="http://schemas.microsoft.com/office/powerpoint/2010/main" val="393720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DEA9B6D-E801-4C7C-B28C-3CDD0C15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902036" cy="383309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8209518-0371-4D62-BA3D-74F333AE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036" y="0"/>
            <a:ext cx="5753182" cy="3833091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B44BF6E3-5325-4384-8E80-97171212C4D7}"/>
              </a:ext>
            </a:extLst>
          </p:cNvPr>
          <p:cNvSpPr/>
          <p:nvPr/>
        </p:nvSpPr>
        <p:spPr>
          <a:xfrm>
            <a:off x="0" y="3833090"/>
            <a:ext cx="1165521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Un andamento simile si rispecchia anche nella terza tabella, concerne il grado di istruzione richiesto, portando a </a:t>
            </a:r>
          </a:p>
          <a:p>
            <a:r>
              <a:rPr lang="it-IT" dirty="0"/>
              <a:t>concludere che esiste un'alta correlazione tra le due tabelle e quindi tra il grado di istruzione/esperienza richiesti, soprattutto negli annunci fraudolenti.</a:t>
            </a:r>
          </a:p>
          <a:p>
            <a:endParaRPr lang="it-IT" dirty="0"/>
          </a:p>
          <a:p>
            <a:r>
              <a:rPr lang="it-IT" dirty="0"/>
              <a:t>L'ultima tabella mostra che circa il 36% di annunci reali non specifica la posizione lavorativa ricercata, così come buona parte dei fraudolenti.</a:t>
            </a:r>
          </a:p>
        </p:txBody>
      </p:sp>
    </p:spTree>
    <p:extLst>
      <p:ext uri="{BB962C8B-B14F-4D97-AF65-F5344CB8AC3E}">
        <p14:creationId xmlns:p14="http://schemas.microsoft.com/office/powerpoint/2010/main" val="3847173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DEA9B6D-E801-4C7C-B28C-3CDD0C15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902036" cy="383309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8209518-0371-4D62-BA3D-74F333AE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036" y="0"/>
            <a:ext cx="5753182" cy="3833091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BCDFAF3E-3CDA-4358-ABB1-66FABF601C8B}"/>
              </a:ext>
            </a:extLst>
          </p:cNvPr>
          <p:cNvSpPr/>
          <p:nvPr/>
        </p:nvSpPr>
        <p:spPr>
          <a:xfrm>
            <a:off x="0" y="4015970"/>
            <a:ext cx="116552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Si noti che la maggior parte degli annunci fraudolenti vuole ingannare i lettori cercando di avvicinarsi il più </a:t>
            </a:r>
          </a:p>
          <a:p>
            <a:r>
              <a:rPr lang="it-IT" dirty="0"/>
              <a:t>possibile alla conformazione media di un annuncio veritiero.</a:t>
            </a:r>
          </a:p>
          <a:p>
            <a:r>
              <a:rPr lang="it-IT" dirty="0"/>
              <a:t>Si deduce che un annuncio di lavoro falso cercherà di attirare l'attenzione con keyword del tipo "ore facili e </a:t>
            </a:r>
            <a:r>
              <a:rPr lang="it-IT" dirty="0" err="1"/>
              <a:t>divertenti!",fornendo</a:t>
            </a:r>
            <a:r>
              <a:rPr lang="it-IT" dirty="0"/>
              <a:t> tanti vantaggi e nessun requisito.</a:t>
            </a:r>
          </a:p>
        </p:txBody>
      </p:sp>
    </p:spTree>
    <p:extLst>
      <p:ext uri="{BB962C8B-B14F-4D97-AF65-F5344CB8AC3E}">
        <p14:creationId xmlns:p14="http://schemas.microsoft.com/office/powerpoint/2010/main" val="3011542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Rettangolo 268">
            <a:extLst>
              <a:ext uri="{FF2B5EF4-FFF2-40B4-BE49-F238E27FC236}">
                <a16:creationId xmlns:a16="http://schemas.microsoft.com/office/drawing/2014/main" id="{86D58EFB-9040-495D-B1C5-9B5C1170FE19}"/>
              </a:ext>
            </a:extLst>
          </p:cNvPr>
          <p:cNvSpPr/>
          <p:nvPr/>
        </p:nvSpPr>
        <p:spPr>
          <a:xfrm>
            <a:off x="0" y="0"/>
            <a:ext cx="218842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/>
              <a:t>Creazione del</a:t>
            </a:r>
          </a:p>
          <a:p>
            <a:r>
              <a:rPr lang="it-IT" sz="2800" dirty="0"/>
              <a:t>modello</a:t>
            </a:r>
          </a:p>
        </p:txBody>
      </p:sp>
      <p:sp>
        <p:nvSpPr>
          <p:cNvPr id="270" name="Rettangolo 269">
            <a:extLst>
              <a:ext uri="{FF2B5EF4-FFF2-40B4-BE49-F238E27FC236}">
                <a16:creationId xmlns:a16="http://schemas.microsoft.com/office/drawing/2014/main" id="{F4B7E6E7-1A5B-4764-A18F-BBC5D80123DA}"/>
              </a:ext>
            </a:extLst>
          </p:cNvPr>
          <p:cNvSpPr/>
          <p:nvPr/>
        </p:nvSpPr>
        <p:spPr>
          <a:xfrm>
            <a:off x="5911272" y="477053"/>
            <a:ext cx="54956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Prima di passare alla creazione del </a:t>
            </a:r>
            <a:r>
              <a:rPr lang="it-IT" dirty="0" err="1"/>
              <a:t>modello,le</a:t>
            </a:r>
            <a:r>
              <a:rPr lang="it-IT" dirty="0"/>
              <a:t> colonne 'company_</a:t>
            </a:r>
            <a:r>
              <a:rPr lang="it-IT" dirty="0" err="1"/>
              <a:t>profile</a:t>
            </a:r>
            <a:r>
              <a:rPr lang="it-IT" dirty="0"/>
              <a:t>','</a:t>
            </a:r>
            <a:r>
              <a:rPr lang="it-IT" dirty="0" err="1"/>
              <a:t>description</a:t>
            </a:r>
            <a:r>
              <a:rPr lang="it-IT" dirty="0"/>
              <a:t>','</a:t>
            </a:r>
            <a:r>
              <a:rPr lang="it-IT" dirty="0" err="1"/>
              <a:t>requirements</a:t>
            </a:r>
            <a:r>
              <a:rPr lang="it-IT" dirty="0"/>
              <a:t>','benefits’, </a:t>
            </a:r>
          </a:p>
          <a:p>
            <a:r>
              <a:rPr lang="it-IT" dirty="0"/>
              <a:t>contenenti dati testuali, vengono ripulite di tutto il non</a:t>
            </a:r>
          </a:p>
          <a:p>
            <a:r>
              <a:rPr lang="it-IT" dirty="0"/>
              <a:t> necessario e </a:t>
            </a:r>
            <a:r>
              <a:rPr lang="it-IT" dirty="0" err="1"/>
              <a:t>tokenizzate</a:t>
            </a:r>
            <a:r>
              <a:rPr lang="it-IT" dirty="0"/>
              <a:t>.</a:t>
            </a:r>
          </a:p>
        </p:txBody>
      </p:sp>
      <p:pic>
        <p:nvPicPr>
          <p:cNvPr id="271" name="Immagine 270">
            <a:extLst>
              <a:ext uri="{FF2B5EF4-FFF2-40B4-BE49-F238E27FC236}">
                <a16:creationId xmlns:a16="http://schemas.microsoft.com/office/drawing/2014/main" id="{AEFD8EF2-2D3A-40FD-ABCA-81BCCB5D9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1165"/>
            <a:ext cx="11684000" cy="347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383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84ABC96D-7814-435E-B1F3-4129D3B8E31E}"/>
              </a:ext>
            </a:extLst>
          </p:cNvPr>
          <p:cNvSpPr/>
          <p:nvPr/>
        </p:nvSpPr>
        <p:spPr>
          <a:xfrm>
            <a:off x="0" y="99589"/>
            <a:ext cx="677387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Per la creazione dell'</a:t>
            </a:r>
            <a:r>
              <a:rPr lang="it-IT" dirty="0" err="1"/>
              <a:t>embendding</a:t>
            </a:r>
            <a:r>
              <a:rPr lang="it-IT" dirty="0"/>
              <a:t>, si è scelto di utilizzare la rete neurale Word2Vec che consiste in una traduzione di parole o frasi in vettori composti da numeri reali. Questi modelli non sono altro che delle reti neurali a due livelli che sono addestrate (tramite un approccio non supervisionato) per ricostruire i contesti linguistici delle parole, prendendo come input un grande frammento di testo e costruendo uno spazio vettoriale, tipicamente di diverse centinaia di dimensioni, in cui ogni parola è univocamente assegnata ad un vettore nello </a:t>
            </a:r>
            <a:r>
              <a:rPr lang="it-IT" dirty="0" err="1"/>
              <a:t>spazio,seguendo</a:t>
            </a:r>
            <a:r>
              <a:rPr lang="it-IT" dirty="0"/>
              <a:t> un certo criterio. Infatti i vettori (rappresentanti le parole) vengono posizionati nello spazio cosicché le parole che risultino "simili" all’interno del frammento di testo, siano collocate vicine tra loro nello spazio stesso. L’idea è quella di riuscire ad incapsulare relazioni differenti tra le parole, come ad esempio sinonimi, contrari o analogie.</a:t>
            </a:r>
          </a:p>
          <a:p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5427FE0-570B-47F6-994A-14C0C151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494" y="1328125"/>
            <a:ext cx="4630521" cy="408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3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1E088AE-8373-40E3-ADEC-C57B5B3EAEAD}"/>
              </a:ext>
            </a:extLst>
          </p:cNvPr>
          <p:cNvSpPr/>
          <p:nvPr/>
        </p:nvSpPr>
        <p:spPr>
          <a:xfrm>
            <a:off x="0" y="108198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Si utilizzerà questa struttura per la creazione di una rappresentazione vettoriale (con approccio skip </a:t>
            </a:r>
            <a:r>
              <a:rPr lang="it-IT" dirty="0" err="1"/>
              <a:t>gram</a:t>
            </a:r>
            <a:r>
              <a:rPr lang="it-IT" dirty="0"/>
              <a:t>) di ogni cella, ottenuta compiendo un'iterazione per una sola epoca, in modo da non appesantire il carico computazione e giustificando anche la presenza di qualche numero reale negativo. Infatti, non si vuole ottenere la predizione delle parole vicine ma si cerca di avere una rappresentazione affine per annunci affini.</a:t>
            </a:r>
          </a:p>
          <a:p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99549B6-C089-42CF-B400-F69D3B1F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19646"/>
            <a:ext cx="5483085" cy="463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710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9EFF860-5C11-4682-A3AC-0FF32FBE2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4825"/>
            <a:ext cx="11637818" cy="3246671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E1B9C7C1-820E-4768-B30C-74A7C6B5D695}"/>
              </a:ext>
            </a:extLst>
          </p:cNvPr>
          <p:cNvSpPr/>
          <p:nvPr/>
        </p:nvSpPr>
        <p:spPr>
          <a:xfrm>
            <a:off x="0" y="73151"/>
            <a:ext cx="117043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Celle simili avranno rappresentazioni simili (caratterizzata da numeri reali) e saranno formate da un numero di vettori pari al numero di parole.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E6E98D4-9326-427B-B04A-021A7C1AF50C}"/>
              </a:ext>
            </a:extLst>
          </p:cNvPr>
          <p:cNvSpPr/>
          <p:nvPr/>
        </p:nvSpPr>
        <p:spPr>
          <a:xfrm>
            <a:off x="0" y="754913"/>
            <a:ext cx="116378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Per classificare i vettori, si utilizza una tecnica di </a:t>
            </a:r>
            <a:r>
              <a:rPr lang="it-IT" dirty="0" err="1"/>
              <a:t>feauteres</a:t>
            </a:r>
            <a:r>
              <a:rPr lang="it-IT" dirty="0"/>
              <a:t> </a:t>
            </a:r>
            <a:r>
              <a:rPr lang="it-IT" dirty="0" err="1"/>
              <a:t>extraction</a:t>
            </a:r>
            <a:r>
              <a:rPr lang="it-IT" dirty="0"/>
              <a:t> tipica della Computer Vision, applicata però al contesto di text mining.</a:t>
            </a:r>
          </a:p>
          <a:p>
            <a:endParaRPr lang="it-IT" dirty="0"/>
          </a:p>
          <a:p>
            <a:r>
              <a:rPr lang="it-IT" dirty="0"/>
              <a:t>Tutto ciò è possibile grazie alla similarità tra la rappresentazione vettoriale dei punti chiave di ogni immagine e la schematizzazione del testo; utilizzando entrambe vettori di reali per rappresentare l'oggetto in esame.</a:t>
            </a:r>
          </a:p>
        </p:txBody>
      </p:sp>
    </p:spTree>
    <p:extLst>
      <p:ext uri="{BB962C8B-B14F-4D97-AF65-F5344CB8AC3E}">
        <p14:creationId xmlns:p14="http://schemas.microsoft.com/office/powerpoint/2010/main" val="1201502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A296C6DB-8802-46ED-A226-805EBE686F58}"/>
              </a:ext>
            </a:extLst>
          </p:cNvPr>
          <p:cNvSpPr/>
          <p:nvPr/>
        </p:nvSpPr>
        <p:spPr>
          <a:xfrm>
            <a:off x="136551" y="18853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Il progresso tecnologico dell'era moderna, ha permesso agli annunci di lavoro di essere a portata di un click per chiunque ne abbia bisogno. Tuttavia, è doveroso saper distinguere un annuncio reale da uno ingannevole o fittizio, per non incorrere in spiacenti </a:t>
            </a:r>
            <a:r>
              <a:rPr lang="it-IT" dirty="0" err="1"/>
              <a:t>inconvenevoli</a:t>
            </a:r>
            <a:r>
              <a:rPr lang="it-IT" dirty="0"/>
              <a:t>. 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524C4DDA-7091-44B1-92E2-2CAB362285BD}"/>
              </a:ext>
            </a:extLst>
          </p:cNvPr>
          <p:cNvSpPr/>
          <p:nvPr/>
        </p:nvSpPr>
        <p:spPr>
          <a:xfrm>
            <a:off x="136551" y="184519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L’elaborato includerà i seguenti punti:</a:t>
            </a:r>
          </a:p>
          <a:p>
            <a:endParaRPr lang="it-IT" dirty="0"/>
          </a:p>
          <a:p>
            <a:r>
              <a:rPr lang="it-IT" dirty="0"/>
              <a:t>1.Identificazione dei tratti e/o delle caratteristiche principali dei post di natura fraudolenta;</a:t>
            </a:r>
          </a:p>
          <a:p>
            <a:endParaRPr lang="it-IT" dirty="0"/>
          </a:p>
          <a:p>
            <a:r>
              <a:rPr lang="it-IT" dirty="0"/>
              <a:t>2.Produzione di un </a:t>
            </a:r>
            <a:r>
              <a:rPr lang="it-IT" dirty="0" err="1"/>
              <a:t>embedding</a:t>
            </a:r>
            <a:r>
              <a:rPr lang="it-IT" dirty="0"/>
              <a:t> per l'identificazione di post simili, con lo scopo di scovare caratteristiche intrinseche nel dataset;</a:t>
            </a:r>
          </a:p>
          <a:p>
            <a:endParaRPr lang="it-IT" dirty="0"/>
          </a:p>
          <a:p>
            <a:r>
              <a:rPr lang="it-IT" dirty="0"/>
              <a:t>3.Creazione di un modello di classificazione che supporta dati di testuali e meta-funzionalità, permettendo di prevedere quali post sono fraudolenti e quali no.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D5DF4A3D-8169-486F-BB19-6A4D45549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152" y="927201"/>
            <a:ext cx="5464454" cy="356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286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264EBC87-240A-4387-8BD6-080CEBE74F94}"/>
              </a:ext>
            </a:extLst>
          </p:cNvPr>
          <p:cNvSpPr/>
          <p:nvPr/>
        </p:nvSpPr>
        <p:spPr>
          <a:xfrm>
            <a:off x="0" y="1068020"/>
            <a:ext cx="702259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L'algoritmo compie i seguenti passi ed è applicato alle colonne 'company_</a:t>
            </a:r>
            <a:r>
              <a:rPr lang="it-IT" dirty="0" err="1"/>
              <a:t>profile</a:t>
            </a:r>
            <a:r>
              <a:rPr lang="it-IT" dirty="0"/>
              <a:t>','</a:t>
            </a:r>
            <a:r>
              <a:rPr lang="it-IT" dirty="0" err="1"/>
              <a:t>description</a:t>
            </a:r>
            <a:r>
              <a:rPr lang="it-IT" dirty="0"/>
              <a:t>','</a:t>
            </a:r>
            <a:r>
              <a:rPr lang="it-IT" dirty="0" err="1"/>
              <a:t>requirements</a:t>
            </a:r>
            <a:r>
              <a:rPr lang="it-IT" dirty="0"/>
              <a:t>','benefits’:</a:t>
            </a:r>
          </a:p>
          <a:p>
            <a:endParaRPr lang="it-IT" dirty="0"/>
          </a:p>
          <a:p>
            <a:r>
              <a:rPr lang="it-IT" dirty="0"/>
              <a:t>1. Ogni vettore ha una rappresentazione multidimensionale ed indica la descrizione di una cella;</a:t>
            </a:r>
          </a:p>
          <a:p>
            <a:endParaRPr lang="it-IT" dirty="0"/>
          </a:p>
          <a:p>
            <a:r>
              <a:rPr lang="it-IT" dirty="0"/>
              <a:t>2. Si trovano i K raggruppamenti di tutte le rappresentazioni delle varie celle, tramite </a:t>
            </a:r>
            <a:r>
              <a:rPr lang="it-IT" dirty="0" err="1"/>
              <a:t>KMeans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3. Ogni cella è associata ad un cluster (la cella è rappresentata come di fianco);</a:t>
            </a:r>
          </a:p>
          <a:p>
            <a:endParaRPr lang="it-IT" dirty="0"/>
          </a:p>
          <a:p>
            <a:r>
              <a:rPr lang="it-IT" dirty="0"/>
              <a:t>4. Si produce un istogramma per ogni cella della colonna in esame, ottenendo una rappresentazione </a:t>
            </a:r>
            <a:r>
              <a:rPr lang="it-IT" u="sng" dirty="0"/>
              <a:t>K-dimensionale</a:t>
            </a:r>
            <a:r>
              <a:rPr lang="it-IT" dirty="0"/>
              <a:t>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E4951EF-79E7-4C96-94B3-26DB605AD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2592" y="3323375"/>
            <a:ext cx="4623206" cy="2273030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8654A901-A665-439B-97C4-CEDEC172D626}"/>
              </a:ext>
            </a:extLst>
          </p:cNvPr>
          <p:cNvSpPr/>
          <p:nvPr/>
        </p:nvSpPr>
        <p:spPr>
          <a:xfrm>
            <a:off x="6942125" y="184054"/>
            <a:ext cx="470367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Ad esempio, avendo calcolato </a:t>
            </a:r>
            <a:r>
              <a:rPr lang="it-IT" dirty="0" err="1"/>
              <a:t>KMeans</a:t>
            </a:r>
            <a:r>
              <a:rPr lang="it-IT" dirty="0"/>
              <a:t> con K=5 otterremo, per una cella formata da 5 parole:</a:t>
            </a:r>
          </a:p>
          <a:p>
            <a:endParaRPr lang="it-IT" dirty="0"/>
          </a:p>
          <a:p>
            <a:r>
              <a:rPr lang="it-IT" dirty="0"/>
              <a:t>                                        [0 0 3 4 2]</a:t>
            </a:r>
          </a:p>
          <a:p>
            <a:endParaRPr lang="it-IT" dirty="0"/>
          </a:p>
          <a:p>
            <a:r>
              <a:rPr lang="it-IT" dirty="0"/>
              <a:t>dove ogni numero indica il </a:t>
            </a:r>
            <a:r>
              <a:rPr lang="it-IT" dirty="0" err="1"/>
              <a:t>centroide</a:t>
            </a:r>
            <a:r>
              <a:rPr lang="it-IT" dirty="0"/>
              <a:t> al quale la rappresentazione vettoriale della parola più si avvicina. </a:t>
            </a:r>
          </a:p>
          <a:p>
            <a:r>
              <a:rPr lang="it-IT" dirty="0"/>
              <a:t>Per produrre l’istogramma, verrà contato per ogni indice rappresentato sopra, la ripetizione nella cella.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33557AB-0201-4627-B189-615DFAAAB5CA}"/>
              </a:ext>
            </a:extLst>
          </p:cNvPr>
          <p:cNvSpPr txBox="1"/>
          <p:nvPr/>
        </p:nvSpPr>
        <p:spPr>
          <a:xfrm>
            <a:off x="0" y="0"/>
            <a:ext cx="26993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Algoritmo di trasformazione</a:t>
            </a:r>
          </a:p>
        </p:txBody>
      </p:sp>
    </p:spTree>
    <p:extLst>
      <p:ext uri="{BB962C8B-B14F-4D97-AF65-F5344CB8AC3E}">
        <p14:creationId xmlns:p14="http://schemas.microsoft.com/office/powerpoint/2010/main" val="1757687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1EBD44BB-5C98-408B-9C1E-3B78E619C72E}"/>
              </a:ext>
            </a:extLst>
          </p:cNvPr>
          <p:cNvSpPr/>
          <p:nvPr/>
        </p:nvSpPr>
        <p:spPr>
          <a:xfrm>
            <a:off x="0" y="-102265"/>
            <a:ext cx="63374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/>
          </a:p>
          <a:p>
            <a:r>
              <a:rPr lang="it-IT" dirty="0"/>
              <a:t>Si inizia ad analizzare la colonna con la descrizione aziendale, che alla fine di questo primo step conterrà per ogni cella un </a:t>
            </a:r>
          </a:p>
          <a:p>
            <a:r>
              <a:rPr lang="it-IT" dirty="0"/>
              <a:t>istogramma.</a:t>
            </a:r>
          </a:p>
          <a:p>
            <a:br>
              <a:rPr lang="it-IT" dirty="0"/>
            </a:br>
            <a:endParaRPr lang="it-IT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5EF45B7-8EA6-4781-9CB7-072E75A36347}"/>
              </a:ext>
            </a:extLst>
          </p:cNvPr>
          <p:cNvSpPr/>
          <p:nvPr/>
        </p:nvSpPr>
        <p:spPr>
          <a:xfrm>
            <a:off x="-53645" y="147732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 Il problema di sbilanciamento del dataset viene risolto tramite un under-sampling, che si occupa di bilanciare la classe minore; mantenendo la più alta varietà di prototipi nella classe in maggioranza.</a:t>
            </a:r>
          </a:p>
          <a:p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180649F-D5E8-4AA7-BFAC-7906D2679632}"/>
              </a:ext>
            </a:extLst>
          </p:cNvPr>
          <p:cNvSpPr/>
          <p:nvPr/>
        </p:nvSpPr>
        <p:spPr>
          <a:xfrm>
            <a:off x="-53645" y="3094630"/>
            <a:ext cx="651296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Per ogni classificatore si produce la media dei vari score tramite</a:t>
            </a:r>
          </a:p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 la cross </a:t>
            </a:r>
            <a:r>
              <a:rPr lang="it-IT" dirty="0" err="1">
                <a:solidFill>
                  <a:srgbClr val="000000"/>
                </a:solidFill>
                <a:latin typeface="Impact" panose="020B0806030902050204" pitchFamily="34" charset="0"/>
              </a:rPr>
              <a:t>validation</a:t>
            </a:r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.</a:t>
            </a:r>
          </a:p>
          <a:p>
            <a:endParaRPr lang="it-IT" dirty="0">
              <a:solidFill>
                <a:srgbClr val="000000"/>
              </a:solidFill>
              <a:latin typeface="Impact" panose="020B0806030902050204" pitchFamily="34" charset="0"/>
            </a:endParaRPr>
          </a:p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Si può notare che inizialmente la regressione logistica si comporta meglio, seguita dal classificatore SGD e da quello SVC.</a:t>
            </a:r>
          </a:p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Il classificatore Gaussiano, non si presta bene al problema in</a:t>
            </a:r>
          </a:p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 oggetto e viene scartato già in questa fase.</a:t>
            </a:r>
            <a:endParaRPr lang="it-IT" b="0" dirty="0">
              <a:solidFill>
                <a:srgbClr val="000000"/>
              </a:solidFill>
              <a:effectLst/>
              <a:latin typeface="Impact" panose="020B0806030902050204" pitchFamily="34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A186EF19-F08C-4AC3-B26B-7EC38E82A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9647" y="774898"/>
            <a:ext cx="5588280" cy="317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11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B69B5A9-9167-456D-959D-1F2874B7BE5A}"/>
              </a:ext>
            </a:extLst>
          </p:cNvPr>
          <p:cNvSpPr/>
          <p:nvPr/>
        </p:nvSpPr>
        <p:spPr>
          <a:xfrm>
            <a:off x="51207" y="0"/>
            <a:ext cx="215636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212121"/>
                </a:solidFill>
              </a:rPr>
              <a:t>Tuning dei </a:t>
            </a:r>
          </a:p>
          <a:p>
            <a:r>
              <a:rPr lang="it-IT" sz="2800" dirty="0">
                <a:solidFill>
                  <a:srgbClr val="212121"/>
                </a:solidFill>
              </a:rPr>
              <a:t>classificatori</a:t>
            </a:r>
            <a:endParaRPr lang="it-IT" sz="2800" b="0" i="0" dirty="0">
              <a:solidFill>
                <a:srgbClr val="212121"/>
              </a:solidFill>
              <a:effectLst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7CFCE505-15A3-4917-9897-FECFB692DBEF}"/>
              </a:ext>
            </a:extLst>
          </p:cNvPr>
          <p:cNvSpPr/>
          <p:nvPr/>
        </p:nvSpPr>
        <p:spPr>
          <a:xfrm>
            <a:off x="7007960" y="1194950"/>
            <a:ext cx="44445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212121"/>
                </a:solidFill>
              </a:rPr>
              <a:t>Si cerca ora di trovare la migliore configurazione per il </a:t>
            </a:r>
            <a:r>
              <a:rPr lang="it-IT" dirty="0" err="1">
                <a:solidFill>
                  <a:srgbClr val="212121"/>
                </a:solidFill>
              </a:rPr>
              <a:t>regressore</a:t>
            </a:r>
            <a:r>
              <a:rPr lang="it-IT" dirty="0">
                <a:solidFill>
                  <a:srgbClr val="212121"/>
                </a:solidFill>
              </a:rPr>
              <a:t> logistico,</a:t>
            </a:r>
          </a:p>
          <a:p>
            <a:r>
              <a:rPr lang="it-IT" dirty="0">
                <a:solidFill>
                  <a:srgbClr val="212121"/>
                </a:solidFill>
              </a:rPr>
              <a:t>per SGD e SVC.</a:t>
            </a: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2E79C93-833C-4014-93A9-28B1B5A07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69" y="1194950"/>
            <a:ext cx="6743700" cy="3162300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40DCC12B-C389-4A47-905B-A967E948E2C2}"/>
              </a:ext>
            </a:extLst>
          </p:cNvPr>
          <p:cNvSpPr/>
          <p:nvPr/>
        </p:nvSpPr>
        <p:spPr>
          <a:xfrm>
            <a:off x="176169" y="4598093"/>
            <a:ext cx="114988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212121"/>
                </a:solidFill>
              </a:rPr>
              <a:t>Gli score di regressione logistica restano invariati, essendo già calcolati partendo dalla configurazione migliore, mostrando comunque un ottimo risultato.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1082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965FFB09-4BBD-41B9-9777-82860ED1F57F}"/>
              </a:ext>
            </a:extLst>
          </p:cNvPr>
          <p:cNvSpPr/>
          <p:nvPr/>
        </p:nvSpPr>
        <p:spPr>
          <a:xfrm>
            <a:off x="51207" y="0"/>
            <a:ext cx="215636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212121"/>
                </a:solidFill>
              </a:rPr>
              <a:t>Tuning dei </a:t>
            </a:r>
          </a:p>
          <a:p>
            <a:r>
              <a:rPr lang="it-IT" sz="2800" dirty="0">
                <a:solidFill>
                  <a:srgbClr val="212121"/>
                </a:solidFill>
              </a:rPr>
              <a:t>classificatori</a:t>
            </a:r>
            <a:endParaRPr lang="it-IT" sz="2800" b="0" i="0" dirty="0">
              <a:solidFill>
                <a:srgbClr val="212121"/>
              </a:solidFill>
              <a:effectLst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4999C3D-B322-40D1-81C9-4D0C3F6C7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7" y="954106"/>
            <a:ext cx="6802176" cy="3571711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7FF92469-76EA-48FF-BE7F-2B333FF9F90B}"/>
              </a:ext>
            </a:extLst>
          </p:cNvPr>
          <p:cNvSpPr/>
          <p:nvPr/>
        </p:nvSpPr>
        <p:spPr>
          <a:xfrm>
            <a:off x="125097" y="4686049"/>
            <a:ext cx="113834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00000"/>
                </a:solidFill>
                <a:latin typeface="+mj-lt"/>
              </a:rPr>
              <a:t>Un discorso analogo al precedente si verifica per l'SGD, un buon risultato ma comunque inferiore allo score di </a:t>
            </a:r>
          </a:p>
          <a:p>
            <a:r>
              <a:rPr lang="it-IT" dirty="0">
                <a:solidFill>
                  <a:srgbClr val="000000"/>
                </a:solidFill>
                <a:latin typeface="+mj-lt"/>
              </a:rPr>
              <a:t>regressione.</a:t>
            </a:r>
            <a:endParaRPr lang="it-IT" b="0" dirty="0">
              <a:solidFill>
                <a:srgbClr val="000000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576449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2A50DF3E-D13E-419D-AD4B-7ADEF958B90B}"/>
              </a:ext>
            </a:extLst>
          </p:cNvPr>
          <p:cNvSpPr/>
          <p:nvPr/>
        </p:nvSpPr>
        <p:spPr>
          <a:xfrm>
            <a:off x="51207" y="0"/>
            <a:ext cx="215636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212121"/>
                </a:solidFill>
              </a:rPr>
              <a:t>Tuning dei </a:t>
            </a:r>
          </a:p>
          <a:p>
            <a:r>
              <a:rPr lang="it-IT" sz="2800" dirty="0">
                <a:solidFill>
                  <a:srgbClr val="212121"/>
                </a:solidFill>
              </a:rPr>
              <a:t>classificatori</a:t>
            </a:r>
            <a:endParaRPr lang="it-IT" sz="2800" b="0" i="0" dirty="0">
              <a:solidFill>
                <a:srgbClr val="212121"/>
              </a:solidFill>
              <a:effectLst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F18D745-C8DA-44F8-AE89-4BB25AFDD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7" y="954107"/>
            <a:ext cx="6820649" cy="3384983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D153F1F8-54C7-4004-AF27-A593F1EBDB80}"/>
              </a:ext>
            </a:extLst>
          </p:cNvPr>
          <p:cNvSpPr/>
          <p:nvPr/>
        </p:nvSpPr>
        <p:spPr>
          <a:xfrm>
            <a:off x="7001166" y="1408691"/>
            <a:ext cx="472901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212121"/>
                </a:solidFill>
              </a:rPr>
              <a:t>Il classificare SVC viene migliorato, portandosi molto vicino allo score ottenuto dalla regressione.</a:t>
            </a:r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A654C0FC-7177-48E9-AB09-451BE30899F3}"/>
              </a:ext>
            </a:extLst>
          </p:cNvPr>
          <p:cNvSpPr/>
          <p:nvPr/>
        </p:nvSpPr>
        <p:spPr>
          <a:xfrm>
            <a:off x="51207" y="4525980"/>
            <a:ext cx="116143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In questa prima fase, il classificatore di regressione logistica e quello SVC sono quasi alla pari, con la bilancia che tende leggermente a favore del primo.</a:t>
            </a:r>
          </a:p>
        </p:txBody>
      </p:sp>
    </p:spTree>
    <p:extLst>
      <p:ext uri="{BB962C8B-B14F-4D97-AF65-F5344CB8AC3E}">
        <p14:creationId xmlns:p14="http://schemas.microsoft.com/office/powerpoint/2010/main" val="15491347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93FEA22-6208-4419-BF6B-BBACBABD930B}"/>
              </a:ext>
            </a:extLst>
          </p:cNvPr>
          <p:cNvSpPr txBox="1"/>
          <p:nvPr/>
        </p:nvSpPr>
        <p:spPr>
          <a:xfrm>
            <a:off x="0" y="0"/>
            <a:ext cx="28078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Ensemble</a:t>
            </a:r>
          </a:p>
          <a:p>
            <a:r>
              <a:rPr lang="it-IT" sz="2800" dirty="0"/>
              <a:t>Learning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F20C3886-3AE7-4293-865F-4F112312F85E}"/>
              </a:ext>
            </a:extLst>
          </p:cNvPr>
          <p:cNvSpPr/>
          <p:nvPr/>
        </p:nvSpPr>
        <p:spPr>
          <a:xfrm>
            <a:off x="5698836" y="13186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>
                <a:solidFill>
                  <a:srgbClr val="212121"/>
                </a:solidFill>
              </a:rPr>
              <a:t>Siccome la regressione logistica e l'SVC presentano score simili, si prova a combinarli:</a:t>
            </a:r>
            <a:br>
              <a:rPr lang="it-IT" dirty="0"/>
            </a:b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3099E89-BBB3-46AC-B620-BFA2C569D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3" y="1290493"/>
            <a:ext cx="5250583" cy="3216852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A4BAF872-972F-4143-A41B-30F0216422AB}"/>
              </a:ext>
            </a:extLst>
          </p:cNvPr>
          <p:cNvSpPr/>
          <p:nvPr/>
        </p:nvSpPr>
        <p:spPr>
          <a:xfrm>
            <a:off x="5495637" y="1558347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Provando ad unire il modello di regressione con l'SVC in un </a:t>
            </a:r>
            <a:r>
              <a:rPr lang="it-IT" dirty="0" err="1"/>
              <a:t>Voting</a:t>
            </a:r>
            <a:r>
              <a:rPr lang="it-IT" dirty="0"/>
              <a:t> </a:t>
            </a:r>
            <a:r>
              <a:rPr lang="it-IT" dirty="0" err="1"/>
              <a:t>Classifier</a:t>
            </a:r>
            <a:r>
              <a:rPr lang="it-IT" dirty="0"/>
              <a:t>, si ottiene un livello di accuratezza che ricalca quello dell'SVC,</a:t>
            </a:r>
          </a:p>
          <a:p>
            <a:r>
              <a:rPr lang="it-IT" dirty="0"/>
              <a:t> con un leggero miglioramento, però, nei rimanenti score, facendo tendere verso questo classificatore.</a:t>
            </a:r>
          </a:p>
          <a:p>
            <a:endParaRPr lang="it-IT" dirty="0"/>
          </a:p>
          <a:p>
            <a:r>
              <a:rPr lang="it-IT" dirty="0"/>
              <a:t>Si precisa che per incompatibilità della funzione utilizzata dall'SGD, non si è potuto includere questi nel </a:t>
            </a:r>
            <a:r>
              <a:rPr lang="it-IT" dirty="0" err="1"/>
              <a:t>Voting</a:t>
            </a:r>
            <a:r>
              <a:rPr lang="it-IT" dirty="0"/>
              <a:t> </a:t>
            </a:r>
            <a:r>
              <a:rPr lang="it-IT" dirty="0" err="1"/>
              <a:t>Classifier</a:t>
            </a:r>
            <a:r>
              <a:rPr lang="it-IT" dirty="0"/>
              <a:t>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96987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5F9DB1FA-07F3-4C58-842C-6479D31BD7CA}"/>
              </a:ext>
            </a:extLst>
          </p:cNvPr>
          <p:cNvSpPr txBox="1"/>
          <p:nvPr/>
        </p:nvSpPr>
        <p:spPr>
          <a:xfrm>
            <a:off x="0" y="0"/>
            <a:ext cx="28078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Ensemble</a:t>
            </a:r>
          </a:p>
          <a:p>
            <a:r>
              <a:rPr lang="it-IT" sz="2800" dirty="0"/>
              <a:t>Learning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3E71724E-5136-4F9E-8053-C9F994F06EE1}"/>
              </a:ext>
            </a:extLst>
          </p:cNvPr>
          <p:cNvSpPr/>
          <p:nvPr/>
        </p:nvSpPr>
        <p:spPr>
          <a:xfrm>
            <a:off x="5043055" y="256625"/>
            <a:ext cx="66594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Si applica ora un classificatore Random </a:t>
            </a:r>
            <a:r>
              <a:rPr lang="it-IT" dirty="0" err="1"/>
              <a:t>Forest</a:t>
            </a:r>
            <a:r>
              <a:rPr lang="it-IT" dirty="0"/>
              <a:t>, che in virtù delle proprietà intrinseche del dataset, si comporta </a:t>
            </a:r>
            <a:r>
              <a:rPr lang="it-IT" dirty="0" err="1"/>
              <a:t>leggeremente</a:t>
            </a:r>
            <a:r>
              <a:rPr lang="it-IT" dirty="0"/>
              <a:t> </a:t>
            </a:r>
          </a:p>
          <a:p>
            <a:r>
              <a:rPr lang="it-IT" dirty="0"/>
              <a:t>meglio del </a:t>
            </a:r>
            <a:r>
              <a:rPr lang="it-IT" dirty="0" err="1"/>
              <a:t>VotingClassifier</a:t>
            </a:r>
            <a:r>
              <a:rPr lang="it-IT" dirty="0"/>
              <a:t> su </a:t>
            </a:r>
            <a:r>
              <a:rPr lang="it-IT" dirty="0" err="1"/>
              <a:t>train</a:t>
            </a:r>
            <a:r>
              <a:rPr lang="it-IT" dirty="0"/>
              <a:t> set.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EB0B819-2756-4F3D-864D-97B8E1F7A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71" y="1405803"/>
            <a:ext cx="6403111" cy="352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673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6534B0E9-C26F-4502-9C55-E85F66857A7C}"/>
              </a:ext>
            </a:extLst>
          </p:cNvPr>
          <p:cNvSpPr/>
          <p:nvPr/>
        </p:nvSpPr>
        <p:spPr>
          <a:xfrm>
            <a:off x="0" y="0"/>
            <a:ext cx="192713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/>
              <a:t>Selezione </a:t>
            </a:r>
          </a:p>
          <a:p>
            <a:r>
              <a:rPr lang="it-IT" sz="2800" dirty="0"/>
              <a:t>del modello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CB804B1-CEE0-46AF-9570-1DE151F7D0BA}"/>
              </a:ext>
            </a:extLst>
          </p:cNvPr>
          <p:cNvSpPr/>
          <p:nvPr/>
        </p:nvSpPr>
        <p:spPr>
          <a:xfrm>
            <a:off x="5509202" y="35394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Sul test set non viene applicata la cross </a:t>
            </a:r>
            <a:r>
              <a:rPr lang="it-IT" dirty="0" err="1"/>
              <a:t>validation</a:t>
            </a:r>
            <a:r>
              <a:rPr lang="it-IT" dirty="0"/>
              <a:t> e si conferma che il miglior classificatore, </a:t>
            </a:r>
          </a:p>
          <a:p>
            <a:r>
              <a:rPr lang="it-IT" dirty="0"/>
              <a:t>per la problematica </a:t>
            </a:r>
          </a:p>
          <a:p>
            <a:r>
              <a:rPr lang="it-IT" dirty="0"/>
              <a:t>in oggetto, è rappresentato dal Random </a:t>
            </a:r>
            <a:r>
              <a:rPr lang="it-IT" dirty="0" err="1"/>
              <a:t>Forest</a:t>
            </a:r>
            <a:r>
              <a:rPr lang="it-IT" dirty="0"/>
              <a:t>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0F468A7-72C9-4355-AAB0-6EC4D7C80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4" y="2023052"/>
            <a:ext cx="8390948" cy="258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469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5C214070-F5ED-47E8-8BA2-A88126954C2A}"/>
              </a:ext>
            </a:extLst>
          </p:cNvPr>
          <p:cNvSpPr/>
          <p:nvPr/>
        </p:nvSpPr>
        <p:spPr>
          <a:xfrm>
            <a:off x="0" y="94734"/>
            <a:ext cx="352211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212121"/>
                </a:solidFill>
              </a:rPr>
              <a:t>Creazione dei modelli </a:t>
            </a:r>
          </a:p>
          <a:p>
            <a:r>
              <a:rPr lang="it-IT" sz="2800" dirty="0">
                <a:solidFill>
                  <a:srgbClr val="212121"/>
                </a:solidFill>
              </a:rPr>
              <a:t>per le restanti colonne</a:t>
            </a:r>
            <a:endParaRPr lang="it-IT" sz="2800" b="0" i="0" dirty="0">
              <a:solidFill>
                <a:srgbClr val="212121"/>
              </a:solidFill>
              <a:effectLst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675D1CFC-4E9B-4C5F-A5CA-7639205E8B2B}"/>
              </a:ext>
            </a:extLst>
          </p:cNvPr>
          <p:cNvSpPr/>
          <p:nvPr/>
        </p:nvSpPr>
        <p:spPr>
          <a:xfrm>
            <a:off x="5209309" y="17790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>
                <a:solidFill>
                  <a:srgbClr val="212121"/>
                </a:solidFill>
              </a:rPr>
              <a:t>Si convertono le restanti colonne e si verifica il risultato prodotto dal Random </a:t>
            </a:r>
            <a:r>
              <a:rPr lang="it-IT" dirty="0" err="1">
                <a:solidFill>
                  <a:srgbClr val="212121"/>
                </a:solidFill>
              </a:rPr>
              <a:t>Forest</a:t>
            </a:r>
            <a:r>
              <a:rPr lang="it-IT" dirty="0">
                <a:solidFill>
                  <a:srgbClr val="212121"/>
                </a:solidFill>
              </a:rPr>
              <a:t> </a:t>
            </a:r>
            <a:r>
              <a:rPr lang="it-IT" dirty="0" err="1">
                <a:solidFill>
                  <a:srgbClr val="212121"/>
                </a:solidFill>
              </a:rPr>
              <a:t>Classifier</a:t>
            </a:r>
            <a:r>
              <a:rPr lang="it-IT" dirty="0">
                <a:solidFill>
                  <a:srgbClr val="212121"/>
                </a:solidFill>
              </a:rPr>
              <a:t>: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F4F1037-125E-4A17-90D4-076F602B6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0919"/>
            <a:ext cx="3990109" cy="30861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044F129B-C93B-4BBA-89E6-6C20B8480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568" y="1267112"/>
            <a:ext cx="4193307" cy="303371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790AB04-1131-4948-A0F9-7EE203997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4875" y="1276639"/>
            <a:ext cx="3629888" cy="3050380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9A417AD3-6A46-4FE0-92BB-D2A774EA241B}"/>
              </a:ext>
            </a:extLst>
          </p:cNvPr>
          <p:cNvSpPr/>
          <p:nvPr/>
        </p:nvSpPr>
        <p:spPr>
          <a:xfrm>
            <a:off x="0" y="4519097"/>
            <a:ext cx="117948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Nella predizione e identificazione di un post reale o fraudolento, le colonne che fanno riferimento ai benefits aziendali e ai requisiti minimi richiesti dall'azienda rivestono maggiore importanza; indirizzando la scelta.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11103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8797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BF60419A-BB23-4DDF-8528-A63464E65034}"/>
              </a:ext>
            </a:extLst>
          </p:cNvPr>
          <p:cNvSpPr/>
          <p:nvPr/>
        </p:nvSpPr>
        <p:spPr>
          <a:xfrm>
            <a:off x="166792" y="179266"/>
            <a:ext cx="188146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Dati Analizzati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022ADBB4-A077-493C-9F1C-8F0E521E9FFB}"/>
              </a:ext>
            </a:extLst>
          </p:cNvPr>
          <p:cNvSpPr/>
          <p:nvPr/>
        </p:nvSpPr>
        <p:spPr>
          <a:xfrm>
            <a:off x="6325209" y="28765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Università di </a:t>
            </a:r>
            <a:r>
              <a:rPr lang="it-IT" dirty="0" err="1"/>
              <a:t>Aegean</a:t>
            </a:r>
            <a:r>
              <a:rPr lang="it-IT" dirty="0"/>
              <a:t> | Laboratorio di Information &amp; </a:t>
            </a:r>
            <a:r>
              <a:rPr lang="it-IT" dirty="0" err="1"/>
              <a:t>Communication</a:t>
            </a:r>
            <a:r>
              <a:rPr lang="it-IT" dirty="0"/>
              <a:t> Systems Security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B0E2670-957E-4C98-A639-8B3146560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35" y="1182707"/>
            <a:ext cx="10401835" cy="2413124"/>
          </a:xfrm>
          <a:prstGeom prst="rect">
            <a:avLst/>
          </a:prstGeom>
        </p:spPr>
      </p:pic>
      <p:pic>
        <p:nvPicPr>
          <p:cNvPr id="7" name="Immagine 6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FC779CAC-34F5-4CB8-AE1E-51A81E841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36" y="3844548"/>
            <a:ext cx="10401834" cy="159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45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23B98AF9-C140-4F08-8DC4-1860A21F1FF1}"/>
              </a:ext>
            </a:extLst>
          </p:cNvPr>
          <p:cNvSpPr/>
          <p:nvPr/>
        </p:nvSpPr>
        <p:spPr>
          <a:xfrm>
            <a:off x="176617" y="179265"/>
            <a:ext cx="188146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Dati Analizzati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6B00F8A-584D-4E15-8F0E-8A4677C89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575" y="1524537"/>
            <a:ext cx="5804386" cy="4858327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3C27B9D-A9EB-4B27-A704-02B0E8D58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17" y="1133373"/>
            <a:ext cx="4976235" cy="4381273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9A7BB243-1C7D-4183-8D5F-CC01C1A4C37A}"/>
              </a:ext>
            </a:extLst>
          </p:cNvPr>
          <p:cNvSpPr/>
          <p:nvPr/>
        </p:nvSpPr>
        <p:spPr>
          <a:xfrm>
            <a:off x="5291398" y="0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Questa analisi porta ad escludere, oltre alla colonna </a:t>
            </a:r>
            <a:r>
              <a:rPr lang="it-IT" dirty="0" err="1"/>
              <a:t>job_id</a:t>
            </a:r>
            <a:r>
              <a:rPr lang="it-IT" dirty="0"/>
              <a:t>, gli attributi </a:t>
            </a:r>
            <a:r>
              <a:rPr lang="it-IT" dirty="0" err="1"/>
              <a:t>department</a:t>
            </a:r>
            <a:r>
              <a:rPr lang="it-IT" dirty="0"/>
              <a:t> e </a:t>
            </a:r>
            <a:r>
              <a:rPr lang="it-IT" dirty="0" err="1"/>
              <a:t>salary_range</a:t>
            </a:r>
            <a:r>
              <a:rPr lang="it-IT" dirty="0"/>
              <a:t> che presentano pochi valori diversi da </a:t>
            </a:r>
            <a:r>
              <a:rPr lang="it-IT" dirty="0" err="1"/>
              <a:t>null</a:t>
            </a:r>
            <a:r>
              <a:rPr lang="it-IT" dirty="0"/>
              <a:t> e quindi non utili allo studio in oggetto. Inoltre, la tabella </a:t>
            </a:r>
            <a:r>
              <a:rPr lang="it-IT" dirty="0" err="1"/>
              <a:t>industry</a:t>
            </a:r>
            <a:r>
              <a:rPr lang="it-IT" dirty="0"/>
              <a:t> è ridondante rispetto all'attributo </a:t>
            </a:r>
            <a:r>
              <a:rPr lang="it-IT" dirty="0" err="1"/>
              <a:t>function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9198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C380ECDE-B0B5-4CF6-8798-4ECC466EF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6601"/>
            <a:ext cx="11656291" cy="461139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A4F4E1F-487E-4126-B5C8-9E668CED7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011854" cy="117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26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B16FCDA9-2A9D-44C3-B760-C6FE56045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87" y="68076"/>
            <a:ext cx="5034853" cy="3360923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6EF3CD2-52E0-49E1-BE08-38FF7FF3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117" y="1836115"/>
            <a:ext cx="5742432" cy="3701491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7A108895-6230-46F1-9DEB-2654CCE2A7A1}"/>
              </a:ext>
            </a:extLst>
          </p:cNvPr>
          <p:cNvSpPr/>
          <p:nvPr/>
        </p:nvSpPr>
        <p:spPr>
          <a:xfrm>
            <a:off x="0" y="3735431"/>
            <a:ext cx="53693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La funzione </a:t>
            </a:r>
            <a:r>
              <a:rPr lang="it-IT" dirty="0" err="1"/>
              <a:t>describe</a:t>
            </a:r>
            <a:r>
              <a:rPr lang="it-IT" dirty="0"/>
              <a:t>() non è molto utile in questo caso, essendo la maggior parte delle info di tipo testuale e i valori restanti, elencati dal metodo, indicano valori booleani.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4BEADB6-4DF8-45E4-9CEB-644FFE27C225}"/>
              </a:ext>
            </a:extLst>
          </p:cNvPr>
          <p:cNvSpPr/>
          <p:nvPr/>
        </p:nvSpPr>
        <p:spPr>
          <a:xfrm>
            <a:off x="5499450" y="48797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Come si può notare il dataset è sbilanciato, presentando il 95% di annunci veritieri e solo il 5% di annunci falsi. Questa informazione è di grande rilevanza per le analisi successive, rendendo doverosi alcuni accorgimenti in seguito.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4944B76-462F-4005-B39D-79A05F7FD093}"/>
              </a:ext>
            </a:extLst>
          </p:cNvPr>
          <p:cNvSpPr/>
          <p:nvPr/>
        </p:nvSpPr>
        <p:spPr>
          <a:xfrm>
            <a:off x="516941" y="5685420"/>
            <a:ext cx="116750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D'ora in avanti, i grafici di colore blu riguarderanno gli annunci reali, quelli di colore arancione quelli fraudolenti.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2808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8499180-D706-4D3A-8257-D4C9F7BA2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89" y="1456330"/>
            <a:ext cx="10830339" cy="394533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50BA5F3-36D0-4D8F-B7C9-28B0B4768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011854" cy="117663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11F959E4-8518-4E07-8746-6A718D571EA2}"/>
              </a:ext>
            </a:extLst>
          </p:cNvPr>
          <p:cNvSpPr/>
          <p:nvPr/>
        </p:nvSpPr>
        <p:spPr>
          <a:xfrm>
            <a:off x="4156364" y="126650"/>
            <a:ext cx="70473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Il numero di parole contenute nella descrizione aziendale è di gran lunga inferiore nei post falsi </a:t>
            </a:r>
            <a:r>
              <a:rPr lang="it-IT" dirty="0" err="1"/>
              <a:t>poichè</a:t>
            </a:r>
            <a:r>
              <a:rPr lang="it-IT" dirty="0"/>
              <a:t>, fondandosi su un qualcosa che non esiste, non è possibile descrivere dettagliatamente il profilo aziendale.</a:t>
            </a:r>
          </a:p>
        </p:txBody>
      </p:sp>
    </p:spTree>
    <p:extLst>
      <p:ext uri="{BB962C8B-B14F-4D97-AF65-F5344CB8AC3E}">
        <p14:creationId xmlns:p14="http://schemas.microsoft.com/office/powerpoint/2010/main" val="45506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487C5B3-3588-4CAE-BB3E-7D1202CF5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58071" cy="2095256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D5B717B1-16A1-43C6-8434-0AA1A8351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109386"/>
            <a:ext cx="7758071" cy="2213232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06BAD7CC-D938-4A66-93DF-ECCA87363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36748"/>
            <a:ext cx="7758071" cy="1940759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DC6B287C-3E4A-4951-8C42-C3E164A3E4EA}"/>
              </a:ext>
            </a:extLst>
          </p:cNvPr>
          <p:cNvSpPr/>
          <p:nvPr/>
        </p:nvSpPr>
        <p:spPr>
          <a:xfrm>
            <a:off x="7915087" y="2095256"/>
            <a:ext cx="398134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La distribuzione delle parole è abbastanza simile per le restanti colonne; concludendo che per queste un post fraudolento cerca di imitare il più possibile l'andamento delle parole</a:t>
            </a:r>
          </a:p>
        </p:txBody>
      </p:sp>
    </p:spTree>
    <p:extLst>
      <p:ext uri="{BB962C8B-B14F-4D97-AF65-F5344CB8AC3E}">
        <p14:creationId xmlns:p14="http://schemas.microsoft.com/office/powerpoint/2010/main" val="148180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14B8046-DA7F-4911-9865-4C3D4E6C1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8805"/>
            <a:ext cx="11693236" cy="5655953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151CD822-E642-4BAD-83D9-4CD353D20E9E}"/>
              </a:ext>
            </a:extLst>
          </p:cNvPr>
          <p:cNvSpPr/>
          <p:nvPr/>
        </p:nvSpPr>
        <p:spPr>
          <a:xfrm>
            <a:off x="877454" y="0"/>
            <a:ext cx="106495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Si evince che buona parte degli annunci reali riguarda l'apertura di posizioni come insegnanti di inglese oppure come addetti al servizio clienti, sviluppatori o manager, come si può ammirare dal grafico sottostante.</a:t>
            </a:r>
          </a:p>
        </p:txBody>
      </p:sp>
    </p:spTree>
    <p:extLst>
      <p:ext uri="{BB962C8B-B14F-4D97-AF65-F5344CB8AC3E}">
        <p14:creationId xmlns:p14="http://schemas.microsoft.com/office/powerpoint/2010/main" val="20498478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">
  <a:themeElements>
    <a:clrScheme name="Evento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Evento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vento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E2BB65D405A64B904CE080D1BF97CF" ma:contentTypeVersion="13" ma:contentTypeDescription="Create a new document." ma:contentTypeScope="" ma:versionID="bdc779824348e574b803ed3012b27400">
  <xsd:schema xmlns:xsd="http://www.w3.org/2001/XMLSchema" xmlns:xs="http://www.w3.org/2001/XMLSchema" xmlns:p="http://schemas.microsoft.com/office/2006/metadata/properties" xmlns:ns3="4f60a504-c721-4358-8781-547d200665b3" xmlns:ns4="d667c3ae-0f62-40c8-ab35-a8e69b5c9464" targetNamespace="http://schemas.microsoft.com/office/2006/metadata/properties" ma:root="true" ma:fieldsID="74c5fb968934a18d1ebca5e150105349" ns3:_="" ns4:_="">
    <xsd:import namespace="4f60a504-c721-4358-8781-547d200665b3"/>
    <xsd:import namespace="d667c3ae-0f62-40c8-ab35-a8e69b5c946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ServiceLocation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60a504-c721-4358-8781-547d200665b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67c3ae-0f62-40c8-ab35-a8e69b5c94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7787BE4-A8F1-4BDA-AFD1-8C11B4FC55B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A351AF-5603-414E-94A2-E48C8693A7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f60a504-c721-4358-8781-547d200665b3"/>
    <ds:schemaRef ds:uri="d667c3ae-0f62-40c8-ab35-a8e69b5c94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9ADCD27-84AD-48E0-AEA8-337F254EC443}">
  <ds:schemaRefs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4f60a504-c721-4358-8781-547d200665b3"/>
    <ds:schemaRef ds:uri="http://purl.org/dc/terms/"/>
    <ds:schemaRef ds:uri="http://purl.org/dc/elements/1.1/"/>
    <ds:schemaRef ds:uri="d667c3ae-0f62-40c8-ab35-a8e69b5c9464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TM04033927[[fn=Evento]]</Template>
  <TotalTime>199</TotalTime>
  <Words>1688</Words>
  <Application>Microsoft Office PowerPoint</Application>
  <PresentationFormat>Widescreen</PresentationFormat>
  <Paragraphs>109</Paragraphs>
  <Slides>29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2" baseType="lpstr">
      <vt:lpstr>Arial</vt:lpstr>
      <vt:lpstr>Impact</vt:lpstr>
      <vt:lpstr>Evento</vt:lpstr>
      <vt:lpstr>“Fake Job Posting Prediction” Progetto Data Mining 2019/2020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“Fake Job Posting Prediction” Progetto Data Mining 2019/2020</dc:title>
  <dc:creator>EMILIO CASELLA</dc:creator>
  <cp:lastModifiedBy>EMILIO CASELLA</cp:lastModifiedBy>
  <cp:revision>2</cp:revision>
  <dcterms:created xsi:type="dcterms:W3CDTF">2020-06-09T16:19:33Z</dcterms:created>
  <dcterms:modified xsi:type="dcterms:W3CDTF">2020-06-09T20:09:11Z</dcterms:modified>
</cp:coreProperties>
</file>